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58" r:id="rId5"/>
    <p:sldId id="278" r:id="rId6"/>
    <p:sldId id="279" r:id="rId7"/>
    <p:sldId id="260" r:id="rId8"/>
    <p:sldId id="280" r:id="rId9"/>
    <p:sldId id="261" r:id="rId10"/>
    <p:sldId id="262" r:id="rId11"/>
    <p:sldId id="287" r:id="rId12"/>
    <p:sldId id="288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81" r:id="rId21"/>
    <p:sldId id="282" r:id="rId22"/>
    <p:sldId id="270" r:id="rId23"/>
    <p:sldId id="284" r:id="rId24"/>
    <p:sldId id="271" r:id="rId25"/>
    <p:sldId id="285" r:id="rId26"/>
    <p:sldId id="272" r:id="rId27"/>
    <p:sldId id="273" r:id="rId28"/>
    <p:sldId id="275" r:id="rId29"/>
    <p:sldId id="276" r:id="rId30"/>
    <p:sldId id="274" r:id="rId31"/>
    <p:sldId id="277" r:id="rId32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D4E85-2B59-4EB1-9167-633443B4455B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A6FD7-FE77-4FE0-9166-F898FD21577D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80C7F-14FF-4E01-9215-114ED8A5898C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8560C-E1A3-491B-B52E-2F9C9112FF6E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ECABC-B8D0-4C51-81AC-B26382BFD09E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09F4D-CE04-4CD2-B39B-B3B6CE5677D4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76C32-055D-479D-8C17-2B3A7C798B9D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F790F-590C-49C2-AE40-C422EBA76F7F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88E74-DBC2-46DE-9DB0-05DFA14947B1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0943E-C0B6-4E5B-B668-6DB059FC865E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0DDE0-40A4-446D-957D-63D6B2C8E70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3A2E979-935B-4109-A951-24B78B5EFD9D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../../Bureaublad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88913"/>
            <a:ext cx="7772400" cy="1152525"/>
          </a:xfrm>
        </p:spPr>
        <p:txBody>
          <a:bodyPr/>
          <a:lstStyle/>
          <a:p>
            <a:r>
              <a:rPr lang="nl-NL"/>
              <a:t>Bronaanleg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r="79" b="10822"/>
          <a:stretch>
            <a:fillRect/>
          </a:stretch>
        </p:blipFill>
        <p:spPr bwMode="auto">
          <a:xfrm>
            <a:off x="611188" y="1773238"/>
            <a:ext cx="7921625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Pomp karakteristiek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1187450" y="2133600"/>
            <a:ext cx="6840538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nl-NL" dirty="0"/>
              <a:t>Pomp aandrijving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/>
              <a:t>Elektromotor</a:t>
            </a:r>
          </a:p>
          <a:p>
            <a:r>
              <a:rPr lang="nl-NL" sz="2000" dirty="0"/>
              <a:t>Stationaire dieselmotor</a:t>
            </a:r>
          </a:p>
          <a:p>
            <a:r>
              <a:rPr lang="nl-NL" sz="2000" dirty="0" err="1"/>
              <a:t>Aftakas</a:t>
            </a:r>
            <a:r>
              <a:rPr lang="nl-NL" sz="2000" dirty="0"/>
              <a:t> aandrijving trekker</a:t>
            </a:r>
            <a:endParaRPr lang="nl-NL" dirty="0"/>
          </a:p>
          <a:p>
            <a:r>
              <a:rPr lang="nl-NL" sz="2400" u="sng" dirty="0"/>
              <a:t>Toeslagen over het benodigde vermogen</a:t>
            </a:r>
          </a:p>
          <a:p>
            <a:r>
              <a:rPr lang="nl-NL" sz="2000" dirty="0"/>
              <a:t>direct aan pomp gekoppelde elektromotor	       	        - 10 %</a:t>
            </a:r>
          </a:p>
          <a:p>
            <a:r>
              <a:rPr lang="nl-NL" sz="2000" dirty="0"/>
              <a:t>stationaire verbrandingsmotor bestemd voor continu inzet  - 10 %</a:t>
            </a:r>
          </a:p>
          <a:p>
            <a:r>
              <a:rPr lang="nl-NL" sz="2000" dirty="0"/>
              <a:t>vrachtwagenmotor	      				        - 60 %</a:t>
            </a:r>
          </a:p>
          <a:p>
            <a:r>
              <a:rPr lang="nl-NL" sz="2000" b="1" u="sng" dirty="0"/>
              <a:t>Toeslagen bij </a:t>
            </a:r>
            <a:r>
              <a:rPr lang="nl-NL" sz="2000" b="1" u="sng" dirty="0" err="1"/>
              <a:t>aftakas</a:t>
            </a:r>
            <a:r>
              <a:rPr lang="nl-NL" sz="2000" b="1" u="sng" dirty="0"/>
              <a:t> aandrijving</a:t>
            </a:r>
          </a:p>
          <a:p>
            <a:r>
              <a:rPr lang="nl-NL" sz="2000" dirty="0"/>
              <a:t>540 toeren </a:t>
            </a:r>
            <a:r>
              <a:rPr lang="nl-NL" sz="2000" dirty="0" err="1"/>
              <a:t>aftakas</a:t>
            </a:r>
            <a:r>
              <a:rPr lang="nl-NL" sz="2000" dirty="0"/>
              <a:t>: 	± toeslag 40 % </a:t>
            </a:r>
          </a:p>
          <a:p>
            <a:r>
              <a:rPr lang="nl-NL" sz="2000" dirty="0"/>
              <a:t>750 toeren </a:t>
            </a:r>
            <a:r>
              <a:rPr lang="nl-NL" sz="2000" dirty="0" err="1"/>
              <a:t>aftakas</a:t>
            </a:r>
            <a:r>
              <a:rPr lang="nl-NL" sz="2000" dirty="0"/>
              <a:t>: 	± toeslag 75 %</a:t>
            </a:r>
          </a:p>
          <a:p>
            <a:r>
              <a:rPr lang="nl-NL" sz="2000" dirty="0"/>
              <a:t>1000 toeren </a:t>
            </a:r>
            <a:r>
              <a:rPr lang="nl-NL" sz="2000" dirty="0" err="1"/>
              <a:t>aftakas</a:t>
            </a:r>
            <a:r>
              <a:rPr lang="nl-NL" sz="2000" dirty="0"/>
              <a:t>: 	± toeslag 150 %</a:t>
            </a:r>
          </a:p>
          <a:p>
            <a:endParaRPr lang="nl-NL" sz="2000" dirty="0"/>
          </a:p>
          <a:p>
            <a:pPr>
              <a:buNone/>
            </a:pPr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dirty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286412"/>
          </a:xfrm>
        </p:spPr>
        <p:txBody>
          <a:bodyPr/>
          <a:lstStyle/>
          <a:p>
            <a:r>
              <a:rPr lang="nl-NL" dirty="0"/>
              <a:t>te hoge druk in de persleiding</a:t>
            </a:r>
          </a:p>
          <a:p>
            <a:r>
              <a:rPr lang="nl-NL" dirty="0"/>
              <a:t>te lage druk in de persleiding, als gevolg van slang- of buisbreuk</a:t>
            </a:r>
          </a:p>
          <a:p>
            <a:r>
              <a:rPr lang="nl-NL" dirty="0"/>
              <a:t>stoppen van de haspelaandrijving</a:t>
            </a:r>
          </a:p>
          <a:p>
            <a:pPr>
              <a:buNone/>
            </a:pPr>
            <a:r>
              <a:rPr lang="nl-NL" dirty="0"/>
              <a:t>      </a:t>
            </a:r>
            <a:r>
              <a:rPr lang="nl-NL" u="sng" dirty="0"/>
              <a:t>Elektromotor en verbrandingsmotor</a:t>
            </a:r>
          </a:p>
          <a:p>
            <a:r>
              <a:rPr lang="nl-NL" dirty="0"/>
              <a:t>te hoge motortemperatuur</a:t>
            </a:r>
          </a:p>
          <a:p>
            <a:r>
              <a:rPr lang="nl-NL" dirty="0"/>
              <a:t>te lage oliedruk</a:t>
            </a:r>
          </a:p>
          <a:p>
            <a:r>
              <a:rPr lang="nl-NL" dirty="0"/>
              <a:t>te laag olie niveau</a:t>
            </a:r>
          </a:p>
          <a:p>
            <a:r>
              <a:rPr lang="nl-NL" dirty="0"/>
              <a:t>te laag koelvloeistof niveau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nl-NL" dirty="0"/>
              <a:t>Beveiliging pomp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Turbine</a:t>
            </a:r>
          </a:p>
        </p:txBody>
      </p:sp>
      <p:pic>
        <p:nvPicPr>
          <p:cNvPr id="9220" name="Picture 4" descr="IRTECcomponent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773238"/>
            <a:ext cx="4132263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IRTEC-G1Hasp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557338"/>
            <a:ext cx="28638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msotw9_temp0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t="10063"/>
          <a:stretch>
            <a:fillRect/>
          </a:stretch>
        </p:blipFill>
        <p:spPr bwMode="auto">
          <a:xfrm>
            <a:off x="2195513" y="115888"/>
            <a:ext cx="5270500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msotw9_temp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0"/>
            <a:ext cx="548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msotw9_temp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0"/>
            <a:ext cx="49768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msotw9_temp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0"/>
            <a:ext cx="4999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msotw9_temp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0"/>
            <a:ext cx="4891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msotw9_temp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868045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Boorwagen</a:t>
            </a:r>
          </a:p>
        </p:txBody>
      </p:sp>
      <p:pic>
        <p:nvPicPr>
          <p:cNvPr id="3076" name="Picture 4" descr="boorauto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557338"/>
            <a:ext cx="4124325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nl-NL" dirty="0" err="1"/>
              <a:t>Calpeda</a:t>
            </a:r>
            <a:r>
              <a:rPr lang="nl-NL" dirty="0"/>
              <a:t> bronpomp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0"/>
            <a:ext cx="7572428" cy="684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"/>
            <a:ext cx="7215238" cy="678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msotw9_temp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0"/>
            <a:ext cx="49704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nl-NL" dirty="0"/>
              <a:t>Sproeikanon tabel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1423988"/>
            <a:ext cx="896302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msotw9_temp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0"/>
            <a:ext cx="4556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0"/>
            <a:ext cx="68789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draaizuigerpomp</a:t>
            </a:r>
          </a:p>
        </p:txBody>
      </p:sp>
      <p:pic>
        <p:nvPicPr>
          <p:cNvPr id="18436" name="Picture 4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2079625"/>
            <a:ext cx="48260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Principe werking</a:t>
            </a:r>
          </a:p>
        </p:txBody>
      </p:sp>
      <p:pic>
        <p:nvPicPr>
          <p:cNvPr id="19460" name="Picture 4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773363"/>
            <a:ext cx="2016125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32100"/>
            <a:ext cx="1944688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Exploded view</a:t>
            </a:r>
          </a:p>
        </p:txBody>
      </p:sp>
      <p:pic>
        <p:nvPicPr>
          <p:cNvPr id="21508" name="Picture 4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970088"/>
            <a:ext cx="5472113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Pomp elementen</a:t>
            </a:r>
          </a:p>
        </p:txBody>
      </p:sp>
      <p:pic>
        <p:nvPicPr>
          <p:cNvPr id="22532" name="Picture 4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419350"/>
            <a:ext cx="72009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Centrifugaalpomp typen</a:t>
            </a:r>
          </a:p>
        </p:txBody>
      </p:sp>
      <p:pic>
        <p:nvPicPr>
          <p:cNvPr id="5124" name="Picture 4" descr="rovattiptopo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484313"/>
            <a:ext cx="2592387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rovattielektrpo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1412875"/>
            <a:ext cx="2665413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rovattiflenspo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4005263"/>
            <a:ext cx="2881313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rovattibronpomp"/>
          <p:cNvPicPr>
            <a:picLocks noChangeAspect="1" noChangeArrowheads="1"/>
          </p:cNvPicPr>
          <p:nvPr/>
        </p:nvPicPr>
        <p:blipFill>
          <a:blip r:embed="rId5" cstate="print">
            <a:lum bright="6000" contrast="6000"/>
          </a:blip>
          <a:srcRect/>
          <a:stretch>
            <a:fillRect/>
          </a:stretch>
        </p:blipFill>
        <p:spPr bwMode="auto">
          <a:xfrm>
            <a:off x="6424613" y="1628775"/>
            <a:ext cx="2378075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wormpomp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2487613"/>
            <a:ext cx="5040312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Wormpomp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023" y="2143116"/>
            <a:ext cx="8252051" cy="235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Principe centrifugaalpomp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624013"/>
            <a:ext cx="6697662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Waaier</a:t>
            </a:r>
          </a:p>
        </p:txBody>
      </p:sp>
      <p:pic>
        <p:nvPicPr>
          <p:cNvPr id="4" name="Tijdelijke aanduiding voor inhoud 3" descr="centrifugaalpomp waai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2285968"/>
            <a:ext cx="4572032" cy="4572032"/>
          </a:xfrm>
        </p:spPr>
      </p:pic>
      <p:pic>
        <p:nvPicPr>
          <p:cNvPr id="5" name="Afbeelding 4" descr="centrifugal_pre_ani.gif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1571612"/>
            <a:ext cx="3143272" cy="30310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Voor- en nadelen </a:t>
            </a:r>
            <a:r>
              <a:rPr lang="nl-NL" sz="2800" dirty="0" err="1"/>
              <a:t>centifugaalpomp</a:t>
            </a:r>
            <a:r>
              <a:rPr lang="nl-NL" sz="2800" dirty="0"/>
              <a:t> </a:t>
            </a:r>
            <a:r>
              <a:rPr lang="nl-NL" sz="2800" dirty="0" err="1"/>
              <a:t>tov</a:t>
            </a:r>
            <a:r>
              <a:rPr lang="nl-NL" sz="2800" dirty="0"/>
              <a:t> </a:t>
            </a:r>
            <a:r>
              <a:rPr lang="nl-NL" sz="2800" dirty="0" err="1"/>
              <a:t>verdringerpomp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i="1" dirty="0"/>
              <a:t>Voordelen</a:t>
            </a:r>
          </a:p>
          <a:p>
            <a:r>
              <a:rPr lang="nl-NL" sz="2400" dirty="0"/>
              <a:t>Lager aanschafprijs bij gelijke opbrengst</a:t>
            </a:r>
          </a:p>
          <a:p>
            <a:r>
              <a:rPr lang="nl-NL" sz="2400" dirty="0"/>
              <a:t>Weinig bewegende delen, minder onderhoud</a:t>
            </a:r>
          </a:p>
          <a:p>
            <a:r>
              <a:rPr lang="nl-NL" sz="2400" dirty="0"/>
              <a:t>Minder plaatsingsruimte</a:t>
            </a:r>
          </a:p>
          <a:p>
            <a:r>
              <a:rPr lang="nl-NL" sz="2400" dirty="0"/>
              <a:t>Regelmatige vloeistofstroom</a:t>
            </a:r>
          </a:p>
          <a:p>
            <a:r>
              <a:rPr lang="nl-NL" sz="2400" dirty="0"/>
              <a:t>Hoog toerental mogelijk, rechtstreeks aan te drijven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i="1" dirty="0"/>
              <a:t>Nadelen</a:t>
            </a:r>
          </a:p>
          <a:p>
            <a:r>
              <a:rPr lang="nl-NL" sz="2400" dirty="0"/>
              <a:t>Lager rendement vooral op de grenzen van capaciteit</a:t>
            </a:r>
          </a:p>
          <a:p>
            <a:r>
              <a:rPr lang="nl-NL" sz="2400" dirty="0"/>
              <a:t>Niet zelfaanzuigend</a:t>
            </a:r>
          </a:p>
          <a:p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nl-NL" sz="4000"/>
              <a:t>Exploded view</a:t>
            </a:r>
          </a:p>
        </p:txBody>
      </p:sp>
      <p:pic>
        <p:nvPicPr>
          <p:cNvPr id="6148" name="Picture 4" descr="msotw9_temp0"/>
          <p:cNvPicPr>
            <a:picLocks noChangeAspect="1" noChangeArrowheads="1"/>
          </p:cNvPicPr>
          <p:nvPr/>
        </p:nvPicPr>
        <p:blipFill>
          <a:blip r:embed="rId2" cstate="print">
            <a:grayscl/>
            <a:biLevel thresh="50000"/>
            <a:lum/>
          </a:blip>
          <a:srcRect/>
          <a:stretch>
            <a:fillRect/>
          </a:stretch>
        </p:blipFill>
        <p:spPr bwMode="auto">
          <a:xfrm>
            <a:off x="4267200" y="908050"/>
            <a:ext cx="4719638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msotw9_temp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412875"/>
            <a:ext cx="4151313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nl-NL" sz="3200" dirty="0"/>
              <a:t>Pompopstellingen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00034" y="1214422"/>
            <a:ext cx="4040188" cy="639762"/>
          </a:xfrm>
        </p:spPr>
        <p:txBody>
          <a:bodyPr/>
          <a:lstStyle/>
          <a:p>
            <a:r>
              <a:rPr lang="nl-NL" dirty="0"/>
              <a:t>Droge opstelling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0034" y="1857364"/>
            <a:ext cx="4040188" cy="3951288"/>
          </a:xfrm>
        </p:spPr>
        <p:txBody>
          <a:bodyPr/>
          <a:lstStyle/>
          <a:p>
            <a:r>
              <a:rPr lang="nl-NL" sz="2000" dirty="0"/>
              <a:t>Pomp en aandrijfbron boven de vloeistofspiegel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3438" y="1214422"/>
            <a:ext cx="4041775" cy="639762"/>
          </a:xfrm>
        </p:spPr>
        <p:txBody>
          <a:bodyPr/>
          <a:lstStyle/>
          <a:p>
            <a:r>
              <a:rPr lang="nl-NL" dirty="0"/>
              <a:t>Natte opstelling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3438" y="1857364"/>
            <a:ext cx="4041775" cy="3951288"/>
          </a:xfrm>
        </p:spPr>
        <p:txBody>
          <a:bodyPr/>
          <a:lstStyle/>
          <a:p>
            <a:r>
              <a:rPr lang="nl-NL" sz="2000" dirty="0"/>
              <a:t>Pomp en soms ook aandrijfbron onder de vloeistofspiegel(dompelpomp</a:t>
            </a:r>
            <a:r>
              <a:rPr lang="nl-NL" dirty="0"/>
              <a:t>)</a:t>
            </a:r>
          </a:p>
        </p:txBody>
      </p:sp>
      <p:pic>
        <p:nvPicPr>
          <p:cNvPr id="7" name="Picture 4" descr="rovattiptopo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286124"/>
            <a:ext cx="2592387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rovattibronpomp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 bwMode="auto">
          <a:xfrm>
            <a:off x="5643570" y="2928934"/>
            <a:ext cx="169986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nl-NL" sz="4000"/>
              <a:t>Bronpomp</a:t>
            </a:r>
          </a:p>
        </p:txBody>
      </p:sp>
      <p:pic>
        <p:nvPicPr>
          <p:cNvPr id="7172" name="Picture 4" descr="msotw9_temp0"/>
          <p:cNvPicPr>
            <a:picLocks noChangeAspect="1" noChangeArrowheads="1"/>
          </p:cNvPicPr>
          <p:nvPr/>
        </p:nvPicPr>
        <p:blipFill>
          <a:blip r:embed="rId2" cstate="print">
            <a:lum bright="24000" contrast="19000"/>
          </a:blip>
          <a:srcRect/>
          <a:stretch>
            <a:fillRect/>
          </a:stretch>
        </p:blipFill>
        <p:spPr bwMode="auto">
          <a:xfrm>
            <a:off x="2124075" y="911225"/>
            <a:ext cx="4287838" cy="583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208</Words>
  <Application>Microsoft Office PowerPoint</Application>
  <PresentationFormat>Diavoorstelling (4:3)</PresentationFormat>
  <Paragraphs>57</Paragraphs>
  <Slides>31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3" baseType="lpstr">
      <vt:lpstr>Arial</vt:lpstr>
      <vt:lpstr>Standaardontwerp</vt:lpstr>
      <vt:lpstr>Bronaanleg</vt:lpstr>
      <vt:lpstr>Boorwagen</vt:lpstr>
      <vt:lpstr>Centrifugaalpomp typen</vt:lpstr>
      <vt:lpstr>Principe centrifugaalpomp</vt:lpstr>
      <vt:lpstr>Waaier</vt:lpstr>
      <vt:lpstr>Voor- en nadelen centifugaalpomp tov verdringerpomp</vt:lpstr>
      <vt:lpstr>Exploded view</vt:lpstr>
      <vt:lpstr>Pompopstellingen</vt:lpstr>
      <vt:lpstr>Bronpomp</vt:lpstr>
      <vt:lpstr>Pomp karakteristiek</vt:lpstr>
      <vt:lpstr>Pomp aandrijving</vt:lpstr>
      <vt:lpstr>Beveiliging pomp</vt:lpstr>
      <vt:lpstr>Turbine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Calpeda bronpomp</vt:lpstr>
      <vt:lpstr>PowerPoint-presentatie</vt:lpstr>
      <vt:lpstr>PowerPoint-presentatie</vt:lpstr>
      <vt:lpstr>Sproeikanon tabel</vt:lpstr>
      <vt:lpstr>PowerPoint-presentatie</vt:lpstr>
      <vt:lpstr>PowerPoint-presentatie</vt:lpstr>
      <vt:lpstr>draaizuigerpomp</vt:lpstr>
      <vt:lpstr>Principe werking</vt:lpstr>
      <vt:lpstr>Exploded view</vt:lpstr>
      <vt:lpstr>Pomp elementen</vt:lpstr>
      <vt:lpstr>wormpomp</vt:lpstr>
      <vt:lpstr>Wormpomp</vt:lpstr>
    </vt:vector>
  </TitlesOfParts>
  <Company>ROC AVENTUS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Bronaanleg</dc:title>
  <dc:creator>dolw</dc:creator>
  <cp:lastModifiedBy>Piet de Beijer</cp:lastModifiedBy>
  <cp:revision>27</cp:revision>
  <dcterms:created xsi:type="dcterms:W3CDTF">2009-02-04T11:53:45Z</dcterms:created>
  <dcterms:modified xsi:type="dcterms:W3CDTF">2019-12-09T15:06:18Z</dcterms:modified>
</cp:coreProperties>
</file>